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Robot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bc.co.uk/news/61840077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police.uk" TargetMode="External"/><Relationship Id="rId3" Type="http://schemas.openxmlformats.org/officeDocument/2006/relationships/hyperlink" Target="https://mapmaker.cdrc.ac.uk/#/index-of-multiple-deprivation?m=imde19_rk&amp;lon=-1.5624&amp;lat=51.5302&amp;zoom=7.9" TargetMode="External"/><Relationship Id="rId4" Type="http://schemas.openxmlformats.org/officeDocument/2006/relationships/hyperlink" Target="https://grantnav.threesixtygiving.org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bg-localdata.org.uk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bg-localdata.org.uk/" TargetMode="External"/><Relationship Id="rId3" Type="http://schemas.openxmlformats.org/officeDocument/2006/relationships/hyperlink" Target="https://tinyurl.com/33ma7up2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bg-localdata.org.uk/data-in-action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fs.org.uk/publications/15261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7f011ebd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7f011ebd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7f011ebd6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7f011ebd6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rgbClr val="0097A7"/>
                </a:solidFill>
                <a:highlight>
                  <a:schemeClr val="lt1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https://www.bbc.co.uk/news/61840077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7f011ebd6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7f011ebd6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7f011ebd6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7f011ebd6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7f011ebd6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7f011ebd6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7f011ebd6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7f011ebd6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425"/>
              <a:t>Police - </a:t>
            </a:r>
            <a:r>
              <a:rPr lang="en-GB" sz="1425" u="sng">
                <a:solidFill>
                  <a:schemeClr val="hlink"/>
                </a:solidFill>
                <a:hlinkClick r:id="rId2"/>
              </a:rPr>
              <a:t>www.police.uk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425"/>
              <a:t>IMD - </a:t>
            </a:r>
            <a:r>
              <a:rPr lang="en-GB" sz="1425" u="sng">
                <a:solidFill>
                  <a:schemeClr val="hlink"/>
                </a:solidFill>
                <a:hlinkClick r:id="rId3"/>
              </a:rPr>
              <a:t>https://mapmaker.cdrc.ac.uk/#/index-of-multiple-deprivation?m=imde19_rk&amp;lon=-1.5624&amp;lat=51.5302&amp;zoom=7.9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GB" sz="1425"/>
              <a:t>Charity Grants - </a:t>
            </a:r>
            <a:r>
              <a:rPr lang="en-GB" sz="1425" u="sng">
                <a:solidFill>
                  <a:schemeClr val="hlink"/>
                </a:solidFill>
                <a:hlinkClick r:id="rId4"/>
              </a:rPr>
              <a:t>https://grantnav.threesixtygiving.org/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7f011ebd6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37f011ebd6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7f011ebd6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7f011ebd6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7f011ebd6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7f011ebd6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https://www.wbg-localdata.org.uk/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7f011ebd6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7f011ebd6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7f011ebd6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7f011ebd6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7f011ebd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7f011ebd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7f011ebd6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7f011ebd6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f011ebd6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7f011ebd6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7f011ebd6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37f011ebd6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7f011ebd6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7f011ebd6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7f011ebd6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7f011ebd6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7f011ebd6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7f011ebd6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https://www.ons.gov.uk/economy/inflationandpriceindices/articles/howisinflationaffectingyourhouseholdcosts/2022-03-23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37f011ebd6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37f011ebd6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https://www.ons.gov.uk/economy/inflationandpriceindices/datasets/consumerpriceinflation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7f011ebd6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37f011ebd6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https://www.ons.gov.uk/peoplepopulationandcommunity/housing/datasets/privaterentalmarketsummarystatisticsinengland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7f011ebd6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7f011ebd6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7f011ebd6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37f011ebd6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AHSE: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https://www.ons.gov.uk/employmentandlabourmarket/peopleinwork/earningsandworkinghours/bulletins/annualsurveyofhoursandearnings/2021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7f011ebd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7f011ebd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37f011ebd6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37f011ebd6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7f011ebd6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7f011ebd6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7f011ebd6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37f011ebd6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https://www.wbg-localdata.org.uk/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https://tinyurl.com/33ma7up2</a:t>
            </a:r>
            <a:r>
              <a:rPr lang="en-GB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7f011ebd6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37f011ebd6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7f011ebd6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37f011ebd6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7f011ebd6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37f011ebd6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https://www.nomisweb.co.uk/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7f011ebd6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7f011ebd6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37f011ebd6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37f011ebd6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7f011ebd6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37f011ebd6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7f011ebd6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7f011ebd6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7f011ebd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7f011ebd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7f011ebd6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37f011ebd6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https://www.wbg-localdata.org.uk/data-in-action/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7f011ebd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7f011ebd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7f011ebd6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7f011ebd6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7f011ebd6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7f011ebd6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7f011ebd6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7f011ebd6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https://ifs.org.uk/publications/15261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7f011ebd6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7f011ebd6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1300" y="4372973"/>
            <a:ext cx="2179849" cy="7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5250" y="4284650"/>
            <a:ext cx="2375899" cy="7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bc.co.uk/news/61840077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police.uk" TargetMode="External"/><Relationship Id="rId4" Type="http://schemas.openxmlformats.org/officeDocument/2006/relationships/hyperlink" Target="https://mapmaker.cdrc.ac.uk/#/index-of-multiple-deprivation?m=imde19_rk&amp;lon=-1.5624&amp;lat=51.5302&amp;zoom=7.9" TargetMode="External"/><Relationship Id="rId5" Type="http://schemas.openxmlformats.org/officeDocument/2006/relationships/hyperlink" Target="https://grantnav.threesixtygiving.org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ons.gov.uk/economy/inflationandpriceindices/articles/howisinflationaffectingyourhouseholdcosts/2022-03-23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ons.gov.uk/economy/inflationandpriceindices/datasets/consumerpriceinflation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ons.gov.uk/peoplepopulationandcommunity/housing/datasets/privaterentalmarketsummarystatisticsinengland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ons.gov.uk/employmentandlabourmarket/peopleinwork/earningsandworkinghours/bulletins/annualsurveyofhoursandearnings/202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mrvl.com/blog/" TargetMode="External"/><Relationship Id="rId4" Type="http://schemas.openxmlformats.org/officeDocument/2006/relationships/hyperlink" Target="http://www.smrvl.com/blog/" TargetMode="External"/><Relationship Id="rId5" Type="http://schemas.openxmlformats.org/officeDocument/2006/relationships/hyperlink" Target="https://informationversusknowledge-blog.tumblr.com/" TargetMode="External"/><Relationship Id="rId6" Type="http://schemas.openxmlformats.org/officeDocument/2006/relationships/hyperlink" Target="https://informationversusknowledge-blog.tumblr.com/" TargetMode="External"/><Relationship Id="rId7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fs.org.uk/publications/1526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219583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1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2834125"/>
            <a:ext cx="8520600" cy="16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Discovering Data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 Liz Hind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397"/>
            <a:ext cx="4203950" cy="13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Pitfalls</a:t>
            </a:r>
            <a:endParaRPr/>
          </a:p>
        </p:txBody>
      </p:sp>
      <p:sp>
        <p:nvSpPr>
          <p:cNvPr id="179" name="Google Shape;179;p34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Don’t mix the measures!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4"/>
          <p:cNvSpPr txBox="1"/>
          <p:nvPr/>
        </p:nvSpPr>
        <p:spPr>
          <a:xfrm>
            <a:off x="460600" y="1857800"/>
            <a:ext cx="7784400" cy="28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Mr Shapps went on to say: "The</a:t>
            </a:r>
            <a:r>
              <a:rPr lang="en-GB" sz="1300">
                <a:solidFill>
                  <a:srgbClr val="141414"/>
                </a:solidFill>
                <a:highlight>
                  <a:schemeClr val="accent6"/>
                </a:highlight>
              </a:rPr>
              <a:t> median</a:t>
            </a: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 salary for the rail sector is £44,000, which is significantly above the median salary in the country."</a:t>
            </a:r>
            <a:endParaRPr sz="13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We asked the Department for Transport (DfT) how it got to this figure and it initially said it had taken the </a:t>
            </a:r>
            <a:r>
              <a:rPr lang="en-GB" sz="1300">
                <a:solidFill>
                  <a:srgbClr val="141414"/>
                </a:solidFill>
                <a:highlight>
                  <a:schemeClr val="accent6"/>
                </a:highlight>
              </a:rPr>
              <a:t>median</a:t>
            </a: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 figures from the ONS for four categories of workers, </a:t>
            </a:r>
            <a:r>
              <a:rPr lang="en-GB" sz="1300">
                <a:solidFill>
                  <a:srgbClr val="141414"/>
                </a:solidFill>
                <a:highlight>
                  <a:srgbClr val="00FF00"/>
                </a:highlight>
              </a:rPr>
              <a:t>added them up and divided by four</a:t>
            </a: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:</a:t>
            </a:r>
            <a:endParaRPr sz="13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300"/>
              <a:buChar char="●"/>
            </a:pP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Rail travel assistants - £33,310 - includes ticket collectors, guards and information staff</a:t>
            </a:r>
            <a:endParaRPr sz="13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300"/>
              <a:buChar char="●"/>
            </a:pP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Rail construction and maintenance operatives - £34,998 - they lay and repair tracks</a:t>
            </a:r>
            <a:endParaRPr sz="13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300"/>
              <a:buChar char="●"/>
            </a:pP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Rail transport operatives - £48,750 - includes signallers and drivers' assistants</a:t>
            </a:r>
            <a:endParaRPr sz="13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300"/>
              <a:buChar char="●"/>
            </a:pPr>
            <a:r>
              <a:rPr lang="en-GB" sz="1300">
                <a:solidFill>
                  <a:srgbClr val="141414"/>
                </a:solidFill>
                <a:highlight>
                  <a:srgbClr val="FFFFFF"/>
                </a:highlight>
              </a:rPr>
              <a:t>Train and tram drivers - £59,189</a:t>
            </a:r>
            <a:endParaRPr sz="13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https://www.bbc.co.uk/news/61840077</a:t>
            </a:r>
            <a:endParaRPr sz="12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41414"/>
                </a:solidFill>
                <a:highlight>
                  <a:srgbClr val="FFFFFF"/>
                </a:highlight>
              </a:rPr>
              <a:t>BBC News 21/06/2022</a:t>
            </a:r>
            <a:endParaRPr sz="1200">
              <a:solidFill>
                <a:srgbClr val="14141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Pitfalls</a:t>
            </a:r>
            <a:endParaRPr/>
          </a:p>
        </p:txBody>
      </p:sp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Bad Data Collection</a:t>
            </a:r>
            <a:endParaRPr/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575" y="1702849"/>
            <a:ext cx="7304949" cy="2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Pitfalls</a:t>
            </a:r>
            <a:endParaRPr/>
          </a:p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Problems collecting</a:t>
            </a:r>
            <a:endParaRPr/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824" y="215200"/>
            <a:ext cx="5651850" cy="485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Evaluating a Data Source</a:t>
            </a:r>
            <a:endParaRPr/>
          </a:p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•Who collected the data?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•When was it collected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•Why?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•Sample/Population?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•What?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•Aggregation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•How does it relate to equality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Time</a:t>
            </a:r>
            <a:endParaRPr/>
          </a:p>
        </p:txBody>
      </p:sp>
      <p:sp>
        <p:nvSpPr>
          <p:cNvPr id="206" name="Google Shape;206;p38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425"/>
              <a:t>Need three groups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425"/>
              <a:t>We will assign you to break out rooms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425"/>
              <a:t>Each will look at a data source and evaluate it.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425"/>
              <a:t>	1 - Police - </a:t>
            </a:r>
            <a:r>
              <a:rPr lang="en-GB" sz="1425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www.police.uk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425"/>
              <a:t>	2 - Indices of Multiple Deprivation - </a:t>
            </a:r>
            <a:r>
              <a:rPr lang="en-GB" sz="1425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https://mapmaker.cdrc.ac.uk/#/index-of-multiple-deprivation?m=imde19_rk&amp;lon=-1.5624&amp;lat=51.5302&amp;zoom=7.9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425"/>
              <a:t>	3 - Charity Grants - </a:t>
            </a:r>
            <a:r>
              <a:rPr lang="en-GB" sz="1425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https://grantnav.threesixtygiving.org/</a:t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4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-GB" sz="1425"/>
              <a:t>	</a:t>
            </a:r>
            <a:endParaRPr sz="1425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12" name="Google Shape;212;p39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the end of this session you will be able to access a public data source and assess its use for equalities 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data 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Importance for equalities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cycle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Common pitfalls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Evaluate a source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Session</a:t>
            </a:r>
            <a:endParaRPr/>
          </a:p>
        </p:txBody>
      </p:sp>
      <p:sp>
        <p:nvSpPr>
          <p:cNvPr id="218" name="Google Shape;218;p40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Delving into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from the 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Common statistical measures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on cost of living crisis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Local Data Project Resources</a:t>
            </a:r>
            <a:endParaRPr/>
          </a:p>
        </p:txBody>
      </p:sp>
      <p:pic>
        <p:nvPicPr>
          <p:cNvPr id="224" name="Google Shape;224;p41"/>
          <p:cNvPicPr preferRelativeResize="0"/>
          <p:nvPr/>
        </p:nvPicPr>
        <p:blipFill rotWithShape="1">
          <a:blip r:embed="rId3">
            <a:alphaModFix/>
          </a:blip>
          <a:srcRect b="0" l="0" r="0" t="14507"/>
          <a:stretch/>
        </p:blipFill>
        <p:spPr>
          <a:xfrm>
            <a:off x="609525" y="1152475"/>
            <a:ext cx="8222774" cy="377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2</a:t>
            </a:r>
            <a:endParaRPr/>
          </a:p>
        </p:txBody>
      </p:sp>
      <p:sp>
        <p:nvSpPr>
          <p:cNvPr id="230" name="Google Shape;230;p42"/>
          <p:cNvSpPr txBox="1"/>
          <p:nvPr>
            <p:ph idx="1" type="subTitle"/>
          </p:nvPr>
        </p:nvSpPr>
        <p:spPr>
          <a:xfrm>
            <a:off x="311700" y="2834125"/>
            <a:ext cx="8520600" cy="12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Delving Into Data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 Liz Hind</a:t>
            </a:r>
            <a:endParaRPr/>
          </a:p>
        </p:txBody>
      </p:sp>
      <p:pic>
        <p:nvPicPr>
          <p:cNvPr id="231" name="Google Shape;23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397"/>
            <a:ext cx="4203950" cy="13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237" name="Google Shape;237;p43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Data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the end of this session you will be able to access official statistics from the ONS and use it to comment on the cost of living crisis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We will cover: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Who collects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inflation and how is it measured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Where to access pay data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Data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the end of this session you will be able to access a public data source and assess its use for equalities 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We will cover: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Introduction to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data cycle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data can (and can’t) 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Assessing a data source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Government Departments</a:t>
            </a:r>
            <a:endParaRPr/>
          </a:p>
        </p:txBody>
      </p:sp>
      <p:sp>
        <p:nvSpPr>
          <p:cNvPr id="243" name="Google Shape;243;p44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Business, Energy and Industrial Strategy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Department of Environment, Food and Rural Affairs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Home Office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Department for Transport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Department Work and Pensions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Organisation for Economic Cooperation and Development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Academics and Agencies</a:t>
            </a:r>
            <a:endParaRPr/>
          </a:p>
        </p:txBody>
      </p:sp>
      <p:sp>
        <p:nvSpPr>
          <p:cNvPr id="249" name="Google Shape;249;p45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Police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Fire Brigade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International Monetary Fund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National Centre for Social Research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Universities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Citizens Advice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Think tanks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Office for National Statistics</a:t>
            </a:r>
            <a:endParaRPr/>
          </a:p>
        </p:txBody>
      </p:sp>
      <p:sp>
        <p:nvSpPr>
          <p:cNvPr id="255" name="Google Shape;255;p46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UK’s largest independent producer of official statistics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recognised national statistical institute of the UK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ONS produces of a wide range of statistics covering the UK economy, society and other key areas such as:</a:t>
            </a:r>
            <a:endParaRPr/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Crime and migration</a:t>
            </a:r>
            <a:endParaRPr sz="1700"/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UK population and demography,environmental issues</a:t>
            </a:r>
            <a:endParaRPr sz="1700"/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Tourism</a:t>
            </a:r>
            <a:endParaRPr sz="1700"/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Societal well-being</a:t>
            </a:r>
            <a:endParaRPr sz="1700"/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Fire and rescue services</a:t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7"/>
          <p:cNvGrpSpPr/>
          <p:nvPr/>
        </p:nvGrpSpPr>
        <p:grpSpPr>
          <a:xfrm>
            <a:off x="2304438" y="313490"/>
            <a:ext cx="4379553" cy="4379553"/>
            <a:chOff x="2820225" y="891450"/>
            <a:chExt cx="3175200" cy="3175200"/>
          </a:xfrm>
        </p:grpSpPr>
        <p:sp>
          <p:nvSpPr>
            <p:cNvPr id="261" name="Google Shape;261;p47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65F0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7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65F0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47"/>
          <p:cNvGrpSpPr/>
          <p:nvPr/>
        </p:nvGrpSpPr>
        <p:grpSpPr>
          <a:xfrm>
            <a:off x="3653187" y="153605"/>
            <a:ext cx="1837641" cy="1261646"/>
            <a:chOff x="3798075" y="775532"/>
            <a:chExt cx="1332300" cy="914700"/>
          </a:xfrm>
        </p:grpSpPr>
        <p:sp>
          <p:nvSpPr>
            <p:cNvPr id="264" name="Google Shape;264;p47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Understand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do we answer?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47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Problem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266" name="Google Shape;266;p47"/>
          <p:cNvGrpSpPr/>
          <p:nvPr/>
        </p:nvGrpSpPr>
        <p:grpSpPr>
          <a:xfrm>
            <a:off x="1710443" y="1941102"/>
            <a:ext cx="1837641" cy="1261646"/>
            <a:chOff x="2389575" y="2071477"/>
            <a:chExt cx="1332300" cy="914700"/>
          </a:xfrm>
        </p:grpSpPr>
        <p:sp>
          <p:nvSpPr>
            <p:cNvPr id="267" name="Google Shape;267;p47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Communication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Conclusions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Gaps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47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Conclusion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269" name="Google Shape;269;p47"/>
          <p:cNvGrpSpPr/>
          <p:nvPr/>
        </p:nvGrpSpPr>
        <p:grpSpPr>
          <a:xfrm>
            <a:off x="4940073" y="3728606"/>
            <a:ext cx="1837641" cy="1261301"/>
            <a:chOff x="4731075" y="3367427"/>
            <a:chExt cx="1332300" cy="914450"/>
          </a:xfrm>
        </p:grpSpPr>
        <p:sp>
          <p:nvSpPr>
            <p:cNvPr id="270" name="Google Shape;270;p47"/>
            <p:cNvSpPr/>
            <p:nvPr/>
          </p:nvSpPr>
          <p:spPr>
            <a:xfrm>
              <a:off x="4731075" y="36521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Collection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Cleaning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47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272" name="Google Shape;272;p47"/>
          <p:cNvGrpSpPr/>
          <p:nvPr/>
        </p:nvGrpSpPr>
        <p:grpSpPr>
          <a:xfrm>
            <a:off x="2185749" y="3728261"/>
            <a:ext cx="1837641" cy="1261646"/>
            <a:chOff x="2734175" y="3367177"/>
            <a:chExt cx="1332300" cy="914700"/>
          </a:xfrm>
        </p:grpSpPr>
        <p:sp>
          <p:nvSpPr>
            <p:cNvPr id="273" name="Google Shape;273;p47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Sort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Charts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Patterns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47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Analysis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275" name="Google Shape;275;p47"/>
          <p:cNvGrpSpPr/>
          <p:nvPr/>
        </p:nvGrpSpPr>
        <p:grpSpPr>
          <a:xfrm>
            <a:off x="5595931" y="1941102"/>
            <a:ext cx="1837641" cy="1261646"/>
            <a:chOff x="5206575" y="2071477"/>
            <a:chExt cx="1332300" cy="914700"/>
          </a:xfrm>
        </p:grpSpPr>
        <p:sp>
          <p:nvSpPr>
            <p:cNvPr id="276" name="Google Shape;276;p47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to measure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to measure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47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Cost of Living Crisis</a:t>
            </a:r>
            <a:endParaRPr/>
          </a:p>
        </p:txBody>
      </p:sp>
      <p:sp>
        <p:nvSpPr>
          <p:cNvPr id="283" name="Google Shape;283;p48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Stagnating Incomes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Inflation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Will be felt by different groups differently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What is your personal inflation rate? </a:t>
            </a:r>
            <a:endParaRPr/>
          </a:p>
        </p:txBody>
      </p:sp>
      <p:sp>
        <p:nvSpPr>
          <p:cNvPr id="289" name="Google Shape;289;p49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https://www.ons.gov.uk/economy/inflationandpriceindices/articles/howisinflationaffectingyourhouseholdcosts/2022-03-23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Work through the calculator. If you’re not sure about your own figure then use the national average figure.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Note - when you click on next it may not be obvious that the page has changed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Price Indexes</a:t>
            </a:r>
            <a:endParaRPr/>
          </a:p>
        </p:txBody>
      </p:sp>
      <p:sp>
        <p:nvSpPr>
          <p:cNvPr id="295" name="Google Shape;295;p50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RPI</a:t>
            </a:r>
            <a:r>
              <a:rPr lang="en-GB"/>
              <a:t> - Retail Price Index – No longer a national statistic. It tracks the price of a set basket of goods. It is still published to give comparable historical data. Still used by the treasury for various index-linked tax rises. Higher than the CPI. Calculated using an arithmetic mean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CPI</a:t>
            </a:r>
            <a:r>
              <a:rPr lang="en-GB"/>
              <a:t> - Consumer Price Index - The CPI. The Consumer Price Index (CPI) is calculated by tracking the price movements of 650 items, which represents a basket of goods and services typically bought by the 'average' UK households. Uses the geometric mean.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CPIH</a:t>
            </a:r>
            <a:r>
              <a:rPr lang="en-GB"/>
              <a:t> - Consumer Price Index including Housing - It extends CPI to include a measure of the costs associated with owning, maintaining and living in one's own home, known as owner occupiers' housing costs (OOH), along with council tax.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https://www.ons.gov.uk/economy/inflationandpriceindices/datasets/consumerpriceinflation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Housing Costs</a:t>
            </a:r>
            <a:endParaRPr/>
          </a:p>
        </p:txBody>
      </p:sp>
      <p:sp>
        <p:nvSpPr>
          <p:cNvPr id="301" name="Google Shape;301;p51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Private Rental costs in England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https://www.ons.gov.uk/peoplepopulationandcommunity/housing/datasets/privaterentalmarketsummarystatisticsinengland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Mean, Mode or Median</a:t>
            </a:r>
            <a:endParaRPr/>
          </a:p>
        </p:txBody>
      </p:sp>
      <p:pic>
        <p:nvPicPr>
          <p:cNvPr id="307" name="Google Shape;30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3" cy="375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Stagnating Earnings</a:t>
            </a:r>
            <a:endParaRPr/>
          </a:p>
        </p:txBody>
      </p:sp>
      <p:sp>
        <p:nvSpPr>
          <p:cNvPr id="313" name="Google Shape;313;p53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https://www.ons.gov.uk/employmentandlabourmarket/peopleinwork/earningsandworkinghours/bulletins/annualsurveyofhoursandearnings/2021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Home Parliamentary Constituency Table 10.6a   Hourly pay - Excluding overtime 2021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1788225" y="383850"/>
            <a:ext cx="5059500" cy="43758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27"/>
          <p:cNvCxnSpPr/>
          <p:nvPr/>
        </p:nvCxnSpPr>
        <p:spPr>
          <a:xfrm flipH="1" rot="10800000">
            <a:off x="3554025" y="1689075"/>
            <a:ext cx="1527900" cy="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27"/>
          <p:cNvCxnSpPr/>
          <p:nvPr/>
        </p:nvCxnSpPr>
        <p:spPr>
          <a:xfrm>
            <a:off x="2894175" y="2848125"/>
            <a:ext cx="286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27"/>
          <p:cNvCxnSpPr/>
          <p:nvPr/>
        </p:nvCxnSpPr>
        <p:spPr>
          <a:xfrm flipH="1" rot="10800000">
            <a:off x="2222475" y="3884550"/>
            <a:ext cx="4206900" cy="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27"/>
          <p:cNvSpPr txBox="1"/>
          <p:nvPr/>
        </p:nvSpPr>
        <p:spPr>
          <a:xfrm>
            <a:off x="3834225" y="1197600"/>
            <a:ext cx="9834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WISDOM</a:t>
            </a:r>
            <a:endParaRPr/>
          </a:p>
        </p:txBody>
      </p:sp>
      <p:sp>
        <p:nvSpPr>
          <p:cNvPr id="119" name="Google Shape;119;p27"/>
          <p:cNvSpPr txBox="1"/>
          <p:nvPr/>
        </p:nvSpPr>
        <p:spPr>
          <a:xfrm>
            <a:off x="3597975" y="2072250"/>
            <a:ext cx="14400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KNOWLEDGE</a:t>
            </a:r>
            <a:endParaRPr/>
          </a:p>
        </p:txBody>
      </p:sp>
      <p:sp>
        <p:nvSpPr>
          <p:cNvPr id="120" name="Google Shape;120;p27"/>
          <p:cNvSpPr txBox="1"/>
          <p:nvPr/>
        </p:nvSpPr>
        <p:spPr>
          <a:xfrm>
            <a:off x="3554025" y="3166250"/>
            <a:ext cx="15279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INFORMATION</a:t>
            </a:r>
            <a:endParaRPr/>
          </a:p>
        </p:txBody>
      </p:sp>
      <p:sp>
        <p:nvSpPr>
          <p:cNvPr id="121" name="Google Shape;121;p27"/>
          <p:cNvSpPr txBox="1"/>
          <p:nvPr/>
        </p:nvSpPr>
        <p:spPr>
          <a:xfrm>
            <a:off x="3826275" y="4217938"/>
            <a:ext cx="9834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3338"/>
            <a:ext cx="76200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324" name="Google Shape;324;p55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the end of this session you will be able to access official statistics from the ONS and use it to comment on the cost of living crisis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is a lot of official data produced and published through the 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ONS summarises data as a statistical bulletin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Large data sets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Unwieldy tables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Difficult to find just the bit you want 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Session</a:t>
            </a:r>
            <a:endParaRPr/>
          </a:p>
        </p:txBody>
      </p:sp>
      <p:sp>
        <p:nvSpPr>
          <p:cNvPr id="330" name="Google Shape;330;p56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Get smarter with your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Access just the bit you want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331" name="Google Shape;331;p56"/>
          <p:cNvPicPr preferRelativeResize="0"/>
          <p:nvPr/>
        </p:nvPicPr>
        <p:blipFill rotWithShape="1">
          <a:blip r:embed="rId3">
            <a:alphaModFix/>
          </a:blip>
          <a:srcRect b="0" l="0" r="0" t="14755"/>
          <a:stretch/>
        </p:blipFill>
        <p:spPr>
          <a:xfrm>
            <a:off x="180425" y="1903900"/>
            <a:ext cx="6906202" cy="31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3</a:t>
            </a:r>
            <a:endParaRPr/>
          </a:p>
        </p:txBody>
      </p:sp>
      <p:sp>
        <p:nvSpPr>
          <p:cNvPr id="337" name="Google Shape;337;p57"/>
          <p:cNvSpPr txBox="1"/>
          <p:nvPr>
            <p:ph idx="1" type="subTitle"/>
          </p:nvPr>
        </p:nvSpPr>
        <p:spPr>
          <a:xfrm>
            <a:off x="311700" y="2834125"/>
            <a:ext cx="8520600" cy="12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Nomis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 Liz Hind</a:t>
            </a:r>
            <a:endParaRPr/>
          </a:p>
        </p:txBody>
      </p:sp>
      <p:pic>
        <p:nvPicPr>
          <p:cNvPr id="338" name="Google Shape;33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397"/>
            <a:ext cx="4203950" cy="13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344" name="Google Shape;344;p58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Data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the end of this session you will be able to create a custom query in nomis to download data that is relevant to your area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We will cover: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nomis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Using local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Simple filers and reformatting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Custom queries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nomis?</a:t>
            </a:r>
            <a:endParaRPr/>
          </a:p>
        </p:txBody>
      </p:sp>
      <p:sp>
        <p:nvSpPr>
          <p:cNvPr id="350" name="Google Shape;350;p59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Run by the 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Statistics related to population, society and the labour market at national, regional and local levels.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Allows for custom queries and manageable slices of data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Also provides information on datasets and releases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Free to access, Registration allows saving of queries and access to the Business Register and Employment Survey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https://www.nomisweb.co.uk/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356" name="Google Shape;356;p60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the end of this session you will be able to create a custom query in nomis to download data that is relevant to your area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Training</a:t>
            </a:r>
            <a:endParaRPr/>
          </a:p>
        </p:txBody>
      </p:sp>
      <p:sp>
        <p:nvSpPr>
          <p:cNvPr id="362" name="Google Shape;362;p61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Discovering data</a:t>
            </a:r>
            <a:endParaRPr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What is data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What can it do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What are its limitations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Why is it needed in campaigns</a:t>
            </a:r>
            <a:endParaRPr sz="18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Delving into data</a:t>
            </a:r>
            <a:endParaRPr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Who collects data and possible biases/omissions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Using the ONS website</a:t>
            </a:r>
            <a:endParaRPr sz="1800"/>
          </a:p>
          <a:p>
            <a:pPr indent="-3429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Measuring inflation, income and gender pay gaps</a:t>
            </a:r>
            <a:endParaRPr sz="1800"/>
          </a:p>
          <a:p>
            <a:pPr indent="0" lvl="0" marL="13716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62"/>
          <p:cNvGrpSpPr/>
          <p:nvPr/>
        </p:nvGrpSpPr>
        <p:grpSpPr>
          <a:xfrm>
            <a:off x="2304438" y="313490"/>
            <a:ext cx="4379553" cy="4379553"/>
            <a:chOff x="2820225" y="891450"/>
            <a:chExt cx="3175200" cy="3175200"/>
          </a:xfrm>
        </p:grpSpPr>
        <p:sp>
          <p:nvSpPr>
            <p:cNvPr id="368" name="Google Shape;368;p62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65F0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2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65F0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62"/>
          <p:cNvGrpSpPr/>
          <p:nvPr/>
        </p:nvGrpSpPr>
        <p:grpSpPr>
          <a:xfrm>
            <a:off x="3653187" y="153605"/>
            <a:ext cx="1837641" cy="1261646"/>
            <a:chOff x="3798075" y="775532"/>
            <a:chExt cx="1332300" cy="914700"/>
          </a:xfrm>
        </p:grpSpPr>
        <p:sp>
          <p:nvSpPr>
            <p:cNvPr id="371" name="Google Shape;371;p6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Understand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do we answer?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2" name="Google Shape;372;p6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Problem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373" name="Google Shape;373;p62"/>
          <p:cNvGrpSpPr/>
          <p:nvPr/>
        </p:nvGrpSpPr>
        <p:grpSpPr>
          <a:xfrm>
            <a:off x="1710443" y="1941102"/>
            <a:ext cx="1837641" cy="1261646"/>
            <a:chOff x="2389575" y="2071477"/>
            <a:chExt cx="1332300" cy="914700"/>
          </a:xfrm>
        </p:grpSpPr>
        <p:sp>
          <p:nvSpPr>
            <p:cNvPr id="374" name="Google Shape;374;p62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Communication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Conclusions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Gaps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62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Conclusion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376" name="Google Shape;376;p62"/>
          <p:cNvGrpSpPr/>
          <p:nvPr/>
        </p:nvGrpSpPr>
        <p:grpSpPr>
          <a:xfrm>
            <a:off x="4940073" y="3728606"/>
            <a:ext cx="1837641" cy="1261301"/>
            <a:chOff x="4731075" y="3367427"/>
            <a:chExt cx="1332300" cy="914450"/>
          </a:xfrm>
        </p:grpSpPr>
        <p:sp>
          <p:nvSpPr>
            <p:cNvPr id="377" name="Google Shape;377;p62"/>
            <p:cNvSpPr/>
            <p:nvPr/>
          </p:nvSpPr>
          <p:spPr>
            <a:xfrm>
              <a:off x="4731075" y="36521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Collection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Cleaning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62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379" name="Google Shape;379;p62"/>
          <p:cNvGrpSpPr/>
          <p:nvPr/>
        </p:nvGrpSpPr>
        <p:grpSpPr>
          <a:xfrm>
            <a:off x="2185749" y="3728261"/>
            <a:ext cx="1837641" cy="1261646"/>
            <a:chOff x="2734175" y="3367177"/>
            <a:chExt cx="1332300" cy="914700"/>
          </a:xfrm>
        </p:grpSpPr>
        <p:sp>
          <p:nvSpPr>
            <p:cNvPr id="380" name="Google Shape;380;p62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Sort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Charts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Patterns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" name="Google Shape;381;p62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Analysis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382" name="Google Shape;382;p62"/>
          <p:cNvGrpSpPr/>
          <p:nvPr/>
        </p:nvGrpSpPr>
        <p:grpSpPr>
          <a:xfrm>
            <a:off x="5595931" y="1941102"/>
            <a:ext cx="1837641" cy="1261646"/>
            <a:chOff x="5206575" y="2071477"/>
            <a:chExt cx="1332300" cy="914700"/>
          </a:xfrm>
        </p:grpSpPr>
        <p:sp>
          <p:nvSpPr>
            <p:cNvPr id="383" name="Google Shape;383;p62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to measure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to measure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62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3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are you going to use what you have learned?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Campaign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Produce a briefing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a report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Social media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Going Further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/>
        </p:nvSpPr>
        <p:spPr>
          <a:xfrm>
            <a:off x="187950" y="4022675"/>
            <a:ext cx="87681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Illustration adapted by</a:t>
            </a:r>
            <a:r>
              <a:rPr lang="en-GB" sz="8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800" u="sng">
                <a:solidFill>
                  <a:srgbClr val="99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 Somerville</a:t>
            </a:r>
            <a:r>
              <a:rPr lang="en-GB" sz="800"/>
              <a:t> from the original by</a:t>
            </a:r>
            <a:r>
              <a:rPr lang="en-GB" sz="800">
                <a:uFill>
                  <a:noFill/>
                </a:uFill>
                <a:hlinkClick r:id="rId5"/>
              </a:rPr>
              <a:t> </a:t>
            </a:r>
            <a:r>
              <a:rPr lang="en-GB" sz="8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Hugh MacLeod</a:t>
            </a:r>
            <a:endParaRPr sz="800" u="sng">
              <a:solidFill>
                <a:srgbClr val="1155CC"/>
              </a:solidFill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735850"/>
            <a:ext cx="8839200" cy="2880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Tell us what you do!</a:t>
            </a:r>
            <a:endParaRPr/>
          </a:p>
        </p:txBody>
      </p:sp>
      <p:sp>
        <p:nvSpPr>
          <p:cNvPr id="396" name="Google Shape;396;p64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Add your work to our webpage</a:t>
            </a:r>
            <a:endParaRPr/>
          </a:p>
        </p:txBody>
      </p:sp>
      <p:pic>
        <p:nvPicPr>
          <p:cNvPr id="397" name="Google Shape;397;p64"/>
          <p:cNvPicPr preferRelativeResize="0"/>
          <p:nvPr/>
        </p:nvPicPr>
        <p:blipFill rotWithShape="1">
          <a:blip r:embed="rId3">
            <a:alphaModFix/>
          </a:blip>
          <a:srcRect b="8530" l="0" r="0" t="17608"/>
          <a:stretch/>
        </p:blipFill>
        <p:spPr>
          <a:xfrm>
            <a:off x="2032325" y="1749625"/>
            <a:ext cx="6799977" cy="319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9"/>
          <p:cNvGrpSpPr/>
          <p:nvPr/>
        </p:nvGrpSpPr>
        <p:grpSpPr>
          <a:xfrm>
            <a:off x="2304438" y="313490"/>
            <a:ext cx="4379553" cy="4379553"/>
            <a:chOff x="2820225" y="891450"/>
            <a:chExt cx="3175200" cy="3175200"/>
          </a:xfrm>
        </p:grpSpPr>
        <p:sp>
          <p:nvSpPr>
            <p:cNvPr id="133" name="Google Shape;133;p29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65F0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9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65F0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29"/>
          <p:cNvGrpSpPr/>
          <p:nvPr/>
        </p:nvGrpSpPr>
        <p:grpSpPr>
          <a:xfrm>
            <a:off x="3653187" y="153605"/>
            <a:ext cx="1837641" cy="1261646"/>
            <a:chOff x="3798075" y="775532"/>
            <a:chExt cx="1332300" cy="914700"/>
          </a:xfrm>
        </p:grpSpPr>
        <p:sp>
          <p:nvSpPr>
            <p:cNvPr id="136" name="Google Shape;136;p29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Understand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do we answer?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29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Problem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38" name="Google Shape;138;p29"/>
          <p:cNvGrpSpPr/>
          <p:nvPr/>
        </p:nvGrpSpPr>
        <p:grpSpPr>
          <a:xfrm>
            <a:off x="1710443" y="1941102"/>
            <a:ext cx="1837641" cy="1261646"/>
            <a:chOff x="2389575" y="2071477"/>
            <a:chExt cx="1332300" cy="914700"/>
          </a:xfrm>
        </p:grpSpPr>
        <p:sp>
          <p:nvSpPr>
            <p:cNvPr id="139" name="Google Shape;139;p29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Communication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Conclusions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Gaps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Conclusion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oogle Shape;141;p29"/>
          <p:cNvGrpSpPr/>
          <p:nvPr/>
        </p:nvGrpSpPr>
        <p:grpSpPr>
          <a:xfrm>
            <a:off x="4940073" y="3728606"/>
            <a:ext cx="1837641" cy="1261301"/>
            <a:chOff x="4731075" y="3367427"/>
            <a:chExt cx="1332300" cy="914450"/>
          </a:xfrm>
        </p:grpSpPr>
        <p:sp>
          <p:nvSpPr>
            <p:cNvPr id="142" name="Google Shape;142;p29"/>
            <p:cNvSpPr/>
            <p:nvPr/>
          </p:nvSpPr>
          <p:spPr>
            <a:xfrm>
              <a:off x="4731075" y="36521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Collection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Cleaning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4731075" y="336742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44" name="Google Shape;144;p29"/>
          <p:cNvGrpSpPr/>
          <p:nvPr/>
        </p:nvGrpSpPr>
        <p:grpSpPr>
          <a:xfrm>
            <a:off x="2185749" y="3728261"/>
            <a:ext cx="1837641" cy="1261646"/>
            <a:chOff x="2734175" y="3367177"/>
            <a:chExt cx="1332300" cy="914700"/>
          </a:xfrm>
        </p:grpSpPr>
        <p:sp>
          <p:nvSpPr>
            <p:cNvPr id="145" name="Google Shape;145;p29"/>
            <p:cNvSpPr/>
            <p:nvPr/>
          </p:nvSpPr>
          <p:spPr>
            <a:xfrm>
              <a:off x="2734175" y="36521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Sort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Charts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Patterns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Analysis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47" name="Google Shape;147;p29"/>
          <p:cNvGrpSpPr/>
          <p:nvPr/>
        </p:nvGrpSpPr>
        <p:grpSpPr>
          <a:xfrm>
            <a:off x="5595931" y="1941102"/>
            <a:ext cx="1837641" cy="1261646"/>
            <a:chOff x="5206575" y="2071477"/>
            <a:chExt cx="1332300" cy="914700"/>
          </a:xfrm>
        </p:grpSpPr>
        <p:sp>
          <p:nvSpPr>
            <p:cNvPr id="148" name="Google Shape;148;p29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to measure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to measure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</a:t>
              </a:r>
              <a:endParaRPr b="1" sz="2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787350" y="1412525"/>
            <a:ext cx="7569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If you don’t understand the situation - then you can’t analyse the data</a:t>
            </a:r>
            <a:endParaRPr b="1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time</a:t>
            </a:r>
            <a:endParaRPr/>
          </a:p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Do A Level choices have an impact on Women’s economic equality?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Level Choices</a:t>
            </a:r>
            <a:endParaRPr/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https://ifs.org.uk/publications/15261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Economics is dominated by men. Unless more girls are offered A level economics at school, this will not change.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Pitfalls</a:t>
            </a:r>
            <a:endParaRPr/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311700" y="1152475"/>
            <a:ext cx="8520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Correlation does not mean causation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036" y="1542850"/>
            <a:ext cx="6973738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